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57" d="100"/>
          <a:sy n="57" d="100"/>
        </p:scale>
        <p:origin x="2592" y="10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AB35-6657-4876-BF41-A5F76C05D4E7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BBA02-21AB-4C04-8450-8E785085814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215675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AB35-6657-4876-BF41-A5F76C05D4E7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BBA02-21AB-4C04-8450-8E785085814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796781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AB35-6657-4876-BF41-A5F76C05D4E7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BBA02-21AB-4C04-8450-8E785085814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212231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AB35-6657-4876-BF41-A5F76C05D4E7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BBA02-21AB-4C04-8450-8E785085814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086014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AB35-6657-4876-BF41-A5F76C05D4E7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BBA02-21AB-4C04-8450-8E785085814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380182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AB35-6657-4876-BF41-A5F76C05D4E7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BBA02-21AB-4C04-8450-8E785085814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555938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AB35-6657-4876-BF41-A5F76C05D4E7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BBA02-21AB-4C04-8450-8E785085814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178848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AB35-6657-4876-BF41-A5F76C05D4E7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BBA02-21AB-4C04-8450-8E785085814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528555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AB35-6657-4876-BF41-A5F76C05D4E7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BBA02-21AB-4C04-8450-8E785085814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167458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AB35-6657-4876-BF41-A5F76C05D4E7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BBA02-21AB-4C04-8450-8E785085814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934232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AB35-6657-4876-BF41-A5F76C05D4E7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BBA02-21AB-4C04-8450-8E785085814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867538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9AB35-6657-4876-BF41-A5F76C05D4E7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1BBA02-21AB-4C04-8450-8E785085814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008283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9.wdp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5.png"/><Relationship Id="rId10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5.sv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Relationship Id="rId9" Type="http://schemas.openxmlformats.org/officeDocument/2006/relationships/image" Target="../media/image3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1.wdp"/><Relationship Id="rId7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9.png"/><Relationship Id="rId10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5.wdp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microsoft.com/office/2007/relationships/hdphoto" Target="../media/hdphoto1.wdp"/><Relationship Id="rId7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microsoft.com/office/2007/relationships/hdphoto" Target="../media/hdphoto7.wdp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594974"/>
            <a:ext cx="9144000" cy="2387600"/>
          </a:xfrm>
        </p:spPr>
        <p:txBody>
          <a:bodyPr/>
          <a:lstStyle/>
          <a:p>
            <a:r>
              <a:rPr lang="zh-TW" altLang="zh-HK" dirty="0">
                <a:latin typeface="華康棒棒體W5(P)" panose="040F0500000000000000" pitchFamily="82" charset="-120"/>
                <a:ea typeface="華康棒棒體W5(P)" panose="040F0500000000000000" pitchFamily="82" charset="-120"/>
              </a:rPr>
              <a:t>「守護者行動」（一）</a:t>
            </a:r>
            <a:r>
              <a:rPr lang="en-US" altLang="zh-TW" dirty="0">
                <a:latin typeface="華康棒棒體W5(P)" panose="040F0500000000000000" pitchFamily="82" charset="-120"/>
                <a:ea typeface="華康棒棒體W5(P)" panose="040F0500000000000000" pitchFamily="82" charset="-120"/>
              </a:rPr>
              <a:t/>
            </a:r>
            <a:br>
              <a:rPr lang="en-US" altLang="zh-TW" dirty="0">
                <a:latin typeface="華康棒棒體W5(P)" panose="040F0500000000000000" pitchFamily="82" charset="-120"/>
                <a:ea typeface="華康棒棒體W5(P)" panose="040F0500000000000000" pitchFamily="82" charset="-120"/>
              </a:rPr>
            </a:br>
            <a:r>
              <a:rPr lang="zh-TW" altLang="en-US" dirty="0" smtClean="0">
                <a:latin typeface="華康棒棒體W5(P)" panose="040F0500000000000000" pitchFamily="82" charset="-120"/>
                <a:ea typeface="華康棒棒體W5(P)" panose="040F0500000000000000" pitchFamily="82" charset="-120"/>
              </a:rPr>
              <a:t>萬里長城</a:t>
            </a:r>
            <a:endParaRPr lang="zh-HK" altLang="en-US" dirty="0">
              <a:latin typeface="華康棒棒體W5(P)" panose="040F0500000000000000" pitchFamily="82" charset="-120"/>
              <a:ea typeface="華康棒棒體W5(P)" panose="040F0500000000000000" pitchFamily="8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6452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7328" y="250031"/>
            <a:ext cx="11117344" cy="1325563"/>
          </a:xfrm>
        </p:spPr>
        <p:txBody>
          <a:bodyPr>
            <a:noAutofit/>
          </a:bodyPr>
          <a:lstStyle/>
          <a:p>
            <a:r>
              <a:rPr lang="zh-TW" altLang="en-US" sz="3600" dirty="0">
                <a:latin typeface="華康棒棒體W5(P)" panose="040F0500000000000000" pitchFamily="82" charset="-120"/>
                <a:ea typeface="華康棒棒體W5(P)" panose="040F0500000000000000" pitchFamily="82" charset="-120"/>
              </a:rPr>
              <a:t>萬里長城在中國文化中的意義</a:t>
            </a:r>
            <a:endParaRPr lang="zh-HK" altLang="en-US" sz="3600" dirty="0">
              <a:latin typeface="華康棒棒體W5(P)" panose="040F0500000000000000" pitchFamily="82" charset="-120"/>
              <a:ea typeface="華康棒棒體W5(P)" panose="040F0500000000000000" pitchFamily="82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423447" y="1575594"/>
            <a:ext cx="6928701" cy="2487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3600" dirty="0">
                <a:latin typeface="華康棒棒體W5(P)" panose="040F0500000000000000" pitchFamily="82" charset="-120"/>
                <a:ea typeface="華康棒棒體W5(P)" panose="040F0500000000000000" pitchFamily="82" charset="-120"/>
                <a:cs typeface="+mj-cs"/>
              </a:rPr>
              <a:t>長城象徵著中華民族自強不息、</a:t>
            </a:r>
            <a:r>
              <a:rPr lang="zh-TW" altLang="en-US" sz="3600" u="sng" dirty="0">
                <a:latin typeface="華康棒棒體W5(P)" panose="040F0500000000000000" pitchFamily="82" charset="-120"/>
                <a:ea typeface="華康棒棒體W5(P)" panose="040F0500000000000000" pitchFamily="82" charset="-120"/>
                <a:cs typeface="+mj-cs"/>
              </a:rPr>
              <a:t>堅韌不屈</a:t>
            </a:r>
            <a:r>
              <a:rPr lang="zh-TW" altLang="en-US" sz="3600" dirty="0">
                <a:latin typeface="華康棒棒體W5(P)" panose="040F0500000000000000" pitchFamily="82" charset="-120"/>
                <a:ea typeface="華康棒棒體W5(P)" panose="040F0500000000000000" pitchFamily="82" charset="-120"/>
                <a:cs typeface="+mj-cs"/>
              </a:rPr>
              <a:t>的</a:t>
            </a:r>
            <a:r>
              <a:rPr lang="zh-TW" altLang="en-US" sz="3600" dirty="0" smtClean="0">
                <a:latin typeface="華康棒棒體W5(P)" panose="040F0500000000000000" pitchFamily="82" charset="-120"/>
                <a:ea typeface="華康棒棒體W5(P)" panose="040F0500000000000000" pitchFamily="82" charset="-120"/>
                <a:cs typeface="+mj-cs"/>
              </a:rPr>
              <a:t>精神</a:t>
            </a:r>
            <a:endParaRPr lang="en-US" altLang="zh-TW" sz="3600" dirty="0" smtClean="0">
              <a:latin typeface="華康棒棒體W5(P)" panose="040F0500000000000000" pitchFamily="82" charset="-120"/>
              <a:ea typeface="華康棒棒體W5(P)" panose="040F0500000000000000" pitchFamily="82" charset="-120"/>
              <a:cs typeface="+mj-cs"/>
            </a:endParaRP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3600" u="sng" dirty="0" smtClean="0">
                <a:latin typeface="華康棒棒體W5(P)" panose="040F0500000000000000" pitchFamily="82" charset="-120"/>
                <a:ea typeface="華康棒棒體W5(P)" panose="040F0500000000000000" pitchFamily="82" charset="-120"/>
                <a:cs typeface="+mj-cs"/>
              </a:rPr>
              <a:t>保護百姓</a:t>
            </a:r>
            <a:r>
              <a:rPr lang="zh-TW" altLang="en-US" sz="3600" dirty="0" smtClean="0">
                <a:latin typeface="華康棒棒體W5(P)" panose="040F0500000000000000" pitchFamily="82" charset="-120"/>
                <a:ea typeface="華康棒棒體W5(P)" panose="040F0500000000000000" pitchFamily="82" charset="-120"/>
                <a:cs typeface="+mj-cs"/>
              </a:rPr>
              <a:t>，</a:t>
            </a:r>
            <a:r>
              <a:rPr lang="zh-TW" altLang="en-US" sz="3600" dirty="0">
                <a:latin typeface="華康棒棒體W5(P)" panose="040F0500000000000000" pitchFamily="82" charset="-120"/>
                <a:ea typeface="華康棒棒體W5(P)" panose="040F0500000000000000" pitchFamily="82" charset="-120"/>
                <a:cs typeface="+mj-cs"/>
              </a:rPr>
              <a:t>不用再擔驚受怕</a:t>
            </a:r>
            <a:endParaRPr lang="zh-HK" altLang="en-US" sz="3600" dirty="0">
              <a:latin typeface="華康棒棒體W5(P)" panose="040F0500000000000000" pitchFamily="82" charset="-120"/>
              <a:ea typeface="華康棒棒體W5(P)" panose="040F0500000000000000" pitchFamily="82" charset="-120"/>
              <a:cs typeface="+mj-cs"/>
            </a:endParaRPr>
          </a:p>
        </p:txBody>
      </p:sp>
      <p:pic>
        <p:nvPicPr>
          <p:cNvPr id="1026" name="Picture 2" descr="Heart Protection PNG Transparent Images Free Download | Vector Files |  Pngtree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7500" y1="55556" x2="46944" y2="64444"/>
                        <a14:foregroundMark x1="49722" y1="47500" x2="49722" y2="55278"/>
                        <a14:foregroundMark x1="46111" y1="46389" x2="43611" y2="57778"/>
                        <a14:foregroundMark x1="36111" y1="59722" x2="41667" y2="66667"/>
                        <a14:foregroundMark x1="33611" y1="60833" x2="43611" y2="65556"/>
                        <a14:foregroundMark x1="67222" y1="26667" x2="70833" y2="49167"/>
                        <a14:foregroundMark x1="61111" y1="37222" x2="55556" y2="56389"/>
                        <a14:foregroundMark x1="56667" y1="36944" x2="54722" y2="46389"/>
                        <a14:foregroundMark x1="73611" y1="29722" x2="73611" y2="33333"/>
                        <a14:foregroundMark x1="61944" y1="26111" x2="65000" y2="25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7824" y="419744"/>
            <a:ext cx="5189423" cy="518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27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內容版面配置區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Freeform 9"/>
          <p:cNvSpPr/>
          <p:nvPr/>
        </p:nvSpPr>
        <p:spPr>
          <a:xfrm flipH="1">
            <a:off x="436147" y="365125"/>
            <a:ext cx="11319706" cy="1580629"/>
          </a:xfrm>
          <a:custGeom>
            <a:avLst/>
            <a:gdLst/>
            <a:ahLst/>
            <a:cxnLst/>
            <a:rect l="l" t="t" r="r" b="b"/>
            <a:pathLst>
              <a:path w="3400039" h="2244026">
                <a:moveTo>
                  <a:pt x="3400039" y="0"/>
                </a:moveTo>
                <a:lnTo>
                  <a:pt x="0" y="0"/>
                </a:lnTo>
                <a:lnTo>
                  <a:pt x="0" y="2244026"/>
                </a:lnTo>
                <a:lnTo>
                  <a:pt x="3400039" y="2244026"/>
                </a:lnTo>
                <a:lnTo>
                  <a:pt x="3400039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492657"/>
            <a:ext cx="10515600" cy="1325563"/>
          </a:xfrm>
        </p:spPr>
        <p:txBody>
          <a:bodyPr>
            <a:noAutofit/>
          </a:bodyPr>
          <a:lstStyle/>
          <a:p>
            <a:r>
              <a:rPr lang="zh-TW" altLang="en-US" dirty="0">
                <a:latin typeface="華康棒棒體W5(P)" panose="040F0500000000000000" pitchFamily="82" charset="-120"/>
                <a:ea typeface="華康棒棒體W5(P)" panose="040F0500000000000000" pitchFamily="82" charset="-120"/>
              </a:rPr>
              <a:t>小朋友，你還記得</a:t>
            </a:r>
            <a:r>
              <a:rPr lang="zh-TW" altLang="en-US" dirty="0" smtClean="0">
                <a:latin typeface="華康棒棒體W5(P)" panose="040F0500000000000000" pitchFamily="82" charset="-120"/>
                <a:ea typeface="華康棒棒體W5(P)" panose="040F0500000000000000" pitchFamily="82" charset="-120"/>
              </a:rPr>
              <a:t>這是中國哪個景</a:t>
            </a:r>
            <a:r>
              <a:rPr lang="zh-TW" altLang="en-US" dirty="0">
                <a:latin typeface="華康棒棒體W5(P)" panose="040F0500000000000000" pitchFamily="82" charset="-120"/>
                <a:ea typeface="華康棒棒體W5(P)" panose="040F0500000000000000" pitchFamily="82" charset="-120"/>
              </a:rPr>
              <a:t>點嗎？</a:t>
            </a:r>
            <a:endParaRPr lang="zh-HK" altLang="en-US" dirty="0">
              <a:latin typeface="華康棒棒體W5(P)" panose="040F0500000000000000" pitchFamily="82" charset="-120"/>
              <a:ea typeface="華康棒棒體W5(P)" panose="040F0500000000000000" pitchFamily="82" charset="-120"/>
            </a:endParaRPr>
          </a:p>
        </p:txBody>
      </p:sp>
      <p:sp>
        <p:nvSpPr>
          <p:cNvPr id="5" name="Freeform 10"/>
          <p:cNvSpPr>
            <a:spLocks noChangeAspect="1"/>
          </p:cNvSpPr>
          <p:nvPr/>
        </p:nvSpPr>
        <p:spPr>
          <a:xfrm>
            <a:off x="2256000" y="2114344"/>
            <a:ext cx="7680000" cy="4320000"/>
          </a:xfrm>
          <a:custGeom>
            <a:avLst/>
            <a:gdLst/>
            <a:ahLst/>
            <a:cxnLst/>
            <a:rect l="l" t="t" r="r" b="b"/>
            <a:pathLst>
              <a:path w="9564213" h="5379870">
                <a:moveTo>
                  <a:pt x="0" y="0"/>
                </a:moveTo>
                <a:lnTo>
                  <a:pt x="9564213" y="0"/>
                </a:lnTo>
                <a:lnTo>
                  <a:pt x="9564213" y="5379870"/>
                </a:lnTo>
                <a:lnTo>
                  <a:pt x="0" y="537987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6" name="Freeform 8"/>
          <p:cNvSpPr/>
          <p:nvPr/>
        </p:nvSpPr>
        <p:spPr>
          <a:xfrm rot="98130">
            <a:off x="10329457" y="1972990"/>
            <a:ext cx="1945358" cy="2568129"/>
          </a:xfrm>
          <a:custGeom>
            <a:avLst/>
            <a:gdLst/>
            <a:ahLst/>
            <a:cxnLst/>
            <a:rect l="l" t="t" r="r" b="b"/>
            <a:pathLst>
              <a:path w="1945358" h="2568129">
                <a:moveTo>
                  <a:pt x="0" y="0"/>
                </a:moveTo>
                <a:lnTo>
                  <a:pt x="1945357" y="0"/>
                </a:lnTo>
                <a:lnTo>
                  <a:pt x="1945357" y="2568129"/>
                </a:lnTo>
                <a:lnTo>
                  <a:pt x="0" y="256812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15920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內容版面配置區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reeform 10"/>
          <p:cNvSpPr>
            <a:spLocks noChangeAspect="1"/>
          </p:cNvSpPr>
          <p:nvPr/>
        </p:nvSpPr>
        <p:spPr>
          <a:xfrm>
            <a:off x="2256000" y="2114344"/>
            <a:ext cx="7680000" cy="4320000"/>
          </a:xfrm>
          <a:custGeom>
            <a:avLst/>
            <a:gdLst/>
            <a:ahLst/>
            <a:cxnLst/>
            <a:rect l="l" t="t" r="r" b="b"/>
            <a:pathLst>
              <a:path w="9564213" h="5379870">
                <a:moveTo>
                  <a:pt x="0" y="0"/>
                </a:moveTo>
                <a:lnTo>
                  <a:pt x="9564213" y="0"/>
                </a:lnTo>
                <a:lnTo>
                  <a:pt x="9564213" y="5379870"/>
                </a:lnTo>
                <a:lnTo>
                  <a:pt x="0" y="537987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12"/>
          <p:cNvSpPr>
            <a:spLocks noChangeAspect="1"/>
          </p:cNvSpPr>
          <p:nvPr/>
        </p:nvSpPr>
        <p:spPr>
          <a:xfrm>
            <a:off x="0" y="2114344"/>
            <a:ext cx="1852070" cy="2444977"/>
          </a:xfrm>
          <a:custGeom>
            <a:avLst/>
            <a:gdLst/>
            <a:ahLst/>
            <a:cxnLst/>
            <a:rect l="l" t="t" r="r" b="b"/>
            <a:pathLst>
              <a:path w="3017006" h="3982846">
                <a:moveTo>
                  <a:pt x="0" y="0"/>
                </a:moveTo>
                <a:lnTo>
                  <a:pt x="3017006" y="0"/>
                </a:lnTo>
                <a:lnTo>
                  <a:pt x="3017006" y="3982846"/>
                </a:lnTo>
                <a:lnTo>
                  <a:pt x="0" y="398284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9"/>
          <p:cNvSpPr/>
          <p:nvPr/>
        </p:nvSpPr>
        <p:spPr>
          <a:xfrm flipH="1">
            <a:off x="811735" y="671316"/>
            <a:ext cx="6830036" cy="1382016"/>
          </a:xfrm>
          <a:custGeom>
            <a:avLst/>
            <a:gdLst/>
            <a:ahLst/>
            <a:cxnLst/>
            <a:rect l="l" t="t" r="r" b="b"/>
            <a:pathLst>
              <a:path w="3581570" h="2643850">
                <a:moveTo>
                  <a:pt x="0" y="0"/>
                </a:moveTo>
                <a:lnTo>
                  <a:pt x="3581570" y="0"/>
                </a:lnTo>
                <a:lnTo>
                  <a:pt x="3581570" y="2643850"/>
                </a:lnTo>
                <a:lnTo>
                  <a:pt x="0" y="264385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40328" y="666757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華康棒棒體W5(P)" panose="040F0500000000000000" pitchFamily="82" charset="-120"/>
                <a:ea typeface="華康棒棒體W5(P)" panose="040F0500000000000000" pitchFamily="82" charset="-120"/>
              </a:rPr>
              <a:t>位於</a:t>
            </a:r>
            <a:r>
              <a:rPr lang="zh-TW" altLang="en-US" dirty="0">
                <a:solidFill>
                  <a:schemeClr val="accent6">
                    <a:lumMod val="50000"/>
                  </a:schemeClr>
                </a:solidFill>
                <a:latin typeface="華康棒棒體W5(P)" panose="040F0500000000000000" pitchFamily="82" charset="-120"/>
                <a:ea typeface="華康棒棒體W5(P)" panose="040F0500000000000000" pitchFamily="82" charset="-120"/>
              </a:rPr>
              <a:t>北京</a:t>
            </a:r>
            <a:r>
              <a:rPr lang="zh-TW" altLang="en-US" dirty="0">
                <a:latin typeface="華康棒棒體W5(P)" panose="040F0500000000000000" pitchFamily="82" charset="-120"/>
                <a:ea typeface="華康棒棒體W5(P)" panose="040F0500000000000000" pitchFamily="82" charset="-120"/>
              </a:rPr>
              <a:t>的</a:t>
            </a:r>
            <a:r>
              <a:rPr lang="zh-TW" altLang="en-US" dirty="0">
                <a:solidFill>
                  <a:srgbClr val="FF0000"/>
                </a:solidFill>
                <a:latin typeface="華康棒棒體W5(P)" panose="040F0500000000000000" pitchFamily="82" charset="-120"/>
                <a:ea typeface="華康棒棒體W5(P)" panose="040F0500000000000000" pitchFamily="82" charset="-120"/>
              </a:rPr>
              <a:t>萬里長城</a:t>
            </a:r>
            <a:endParaRPr lang="zh-HK" altLang="en-US" dirty="0">
              <a:solidFill>
                <a:srgbClr val="FF0000"/>
              </a:solidFill>
              <a:latin typeface="華康棒棒體W5(P)" panose="040F0500000000000000" pitchFamily="82" charset="-120"/>
              <a:ea typeface="華康棒棒體W5(P)" panose="040F0500000000000000" pitchFamily="8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2352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內容版面配置區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48123" y="424543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華康棒棒體W5(P)" panose="040F0500000000000000" pitchFamily="82" charset="-120"/>
                <a:ea typeface="華康棒棒體W5(P)" panose="040F0500000000000000" pitchFamily="82" charset="-120"/>
              </a:rPr>
              <a:t>你覺得</a:t>
            </a:r>
            <a:r>
              <a:rPr lang="zh-TW" altLang="en-US" dirty="0" smtClean="0">
                <a:latin typeface="華康棒棒體W5(P)" panose="040F0500000000000000" pitchFamily="82" charset="-120"/>
                <a:ea typeface="華康棒棒體W5(P)" panose="040F0500000000000000" pitchFamily="82" charset="-120"/>
              </a:rPr>
              <a:t>長城像</a:t>
            </a:r>
            <a:r>
              <a:rPr lang="zh-TW" altLang="en-US" dirty="0">
                <a:latin typeface="華康棒棒體W5(P)" panose="040F0500000000000000" pitchFamily="82" charset="-120"/>
                <a:ea typeface="華康棒棒體W5(P)" panose="040F0500000000000000" pitchFamily="82" charset="-120"/>
              </a:rPr>
              <a:t>甚麼</a:t>
            </a:r>
            <a:r>
              <a:rPr lang="zh-TW" altLang="en-US" dirty="0" smtClean="0">
                <a:latin typeface="華康棒棒體W5(P)" panose="040F0500000000000000" pitchFamily="82" charset="-120"/>
                <a:ea typeface="華康棒棒體W5(P)" panose="040F0500000000000000" pitchFamily="82" charset="-120"/>
              </a:rPr>
              <a:t>？它有什麼作用呢？</a:t>
            </a:r>
            <a:endParaRPr lang="zh-HK" altLang="en-US" dirty="0">
              <a:latin typeface="華康棒棒體W5(P)" panose="040F0500000000000000" pitchFamily="82" charset="-120"/>
              <a:ea typeface="華康棒棒體W5(P)" panose="040F0500000000000000" pitchFamily="82" charset="-120"/>
            </a:endParaRPr>
          </a:p>
        </p:txBody>
      </p:sp>
      <p:pic>
        <p:nvPicPr>
          <p:cNvPr id="1026" name="Picture 2" descr="龍線材料（長）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123" y="1801989"/>
            <a:ext cx="8701259" cy="59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32,800+ Child Thinking Stock Illustrations, Royalty-Free Vector Graphics &amp; Clip  Art - iStock | Young child thinking, Child thinking looking up, Child  thinking classroom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451" b="95261" l="0" r="97839">
                        <a14:foregroundMark x1="63851" y1="9804" x2="63851" y2="9804"/>
                        <a14:foregroundMark x1="63458" y1="19444" x2="63458" y2="19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278"/>
            <a:ext cx="2724581" cy="3275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什么是长城？了解中国象征万里长城的前生今世_奇闻趣事_嘻嘻网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121" y="2751420"/>
            <a:ext cx="6179365" cy="3475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Wall, Building, Isolated, Cut Out, Architecture, Stone - Muro Di Recinzione  Clipart (#2523702) - Pik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411" b="100000" l="0" r="100000">
                        <a14:foregroundMark x1="13929" y1="40035" x2="23333" y2="416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66" y="3697052"/>
            <a:ext cx="3029423" cy="2044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143,300+ Home Protection Stock Illustrations, Royalty-Free Vector Graphics  &amp; Clip Art - iStock | Home protection icon, Home protection alarm, Home  protection from storm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412" b="100000" l="0" r="100000">
                        <a14:foregroundMark x1="18137" y1="83824" x2="22222" y2="94771"/>
                        <a14:foregroundMark x1="29575" y1="88889" x2="28431" y2="96078"/>
                        <a14:foregroundMark x1="6046" y1="58333" x2="32026" y2="266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3184" y="2099283"/>
            <a:ext cx="2342940" cy="234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825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319200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華康棒棒體W5(P)" panose="040F0500000000000000" pitchFamily="82" charset="-120"/>
                <a:ea typeface="華康棒棒體W5(P)" panose="040F0500000000000000" pitchFamily="82" charset="-120"/>
              </a:rPr>
              <a:t>除了長城，我們身邊也有「牆</a:t>
            </a:r>
            <a:r>
              <a:rPr lang="zh-TW" altLang="en-US" dirty="0" smtClean="0">
                <a:latin typeface="華康棒棒體W5(P)" panose="040F0500000000000000" pitchFamily="82" charset="-120"/>
                <a:ea typeface="華康棒棒體W5(P)" panose="040F0500000000000000" pitchFamily="82" charset="-120"/>
              </a:rPr>
              <a:t>」嗎？</a:t>
            </a:r>
            <a:endParaRPr lang="zh-HK" altLang="en-US" dirty="0">
              <a:latin typeface="華康棒棒體W5(P)" panose="040F0500000000000000" pitchFamily="82" charset="-120"/>
              <a:ea typeface="華康棒棒體W5(P)" panose="040F0500000000000000" pitchFamily="82" charset="-120"/>
            </a:endParaRPr>
          </a:p>
        </p:txBody>
      </p:sp>
      <p:pic>
        <p:nvPicPr>
          <p:cNvPr id="8194" name="Picture 2" descr="Wall clipart Vectors - Download Free High-Quality Vectors from Freepik |  Freepik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919" b="96351" l="94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119" y="2347800"/>
            <a:ext cx="4169681" cy="4169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ome - Free vector clipart images on creazilla.co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866" y="1485106"/>
            <a:ext cx="5183867" cy="5183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Girl Thinking Clipart Transparent Background , Transparent - Cartoon  Thinking Woman Png, Png Download - kindpn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6818" l="0" r="100000">
                        <a14:foregroundMark x1="90000" y1="9091" x2="90000" y2="9091"/>
                        <a14:foregroundMark x1="84348" y1="28636" x2="84348" y2="286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1841" y="474890"/>
            <a:ext cx="2421559" cy="231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062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79853" y="500062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華康棒棒體W5(P)" panose="040F0500000000000000" pitchFamily="82" charset="-120"/>
                <a:ea typeface="華康棒棒體W5(P)" panose="040F0500000000000000" pitchFamily="82" charset="-120"/>
              </a:rPr>
              <a:t>葵</a:t>
            </a:r>
            <a:r>
              <a:rPr lang="zh-TW" altLang="en-US" dirty="0">
                <a:latin typeface="華康棒棒體W5(P)" panose="040F0500000000000000" pitchFamily="82" charset="-120"/>
                <a:ea typeface="華康棒棒體W5(P)" panose="040F0500000000000000" pitchFamily="82" charset="-120"/>
              </a:rPr>
              <a:t>涌</a:t>
            </a:r>
            <a:r>
              <a:rPr lang="zh-TW" altLang="en-US" dirty="0" smtClean="0">
                <a:latin typeface="華康棒棒體W5(P)" panose="040F0500000000000000" pitchFamily="82" charset="-120"/>
                <a:ea typeface="華康棒棒體W5(P)" panose="040F0500000000000000" pitchFamily="82" charset="-120"/>
              </a:rPr>
              <a:t>邨外面的圍牆</a:t>
            </a:r>
            <a:endParaRPr lang="zh-HK" altLang="en-US" dirty="0">
              <a:latin typeface="華康棒棒體W5(P)" panose="040F0500000000000000" pitchFamily="82" charset="-120"/>
              <a:ea typeface="華康棒棒體W5(P)" panose="040F0500000000000000" pitchFamily="82" charset="-120"/>
            </a:endParaRPr>
          </a:p>
        </p:txBody>
      </p:sp>
      <p:pic>
        <p:nvPicPr>
          <p:cNvPr id="7170" name="Picture 2" descr="聖公會荊冕堂葵涌幼稚園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02" y="3750238"/>
            <a:ext cx="4240636" cy="282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葵涌邨累計確診逾270宗逸葵樓佔最多| Now 新聞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775" y="2289175"/>
            <a:ext cx="7354234" cy="4136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0724" y="507548"/>
            <a:ext cx="3991628" cy="2993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73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06400" y="500062"/>
            <a:ext cx="14389053" cy="2090738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華康棒棒體W5(P)" panose="040F0500000000000000" pitchFamily="82" charset="-120"/>
                <a:ea typeface="華康棒棒體W5(P)" panose="040F0500000000000000" pitchFamily="82" charset="-120"/>
              </a:rPr>
              <a:t>讓我們一同到外面觀察葵</a:t>
            </a:r>
            <a:r>
              <a:rPr lang="zh-TW" altLang="en-US" dirty="0">
                <a:latin typeface="華康棒棒體W5(P)" panose="040F0500000000000000" pitchFamily="82" charset="-120"/>
                <a:ea typeface="華康棒棒體W5(P)" panose="040F0500000000000000" pitchFamily="82" charset="-120"/>
              </a:rPr>
              <a:t>涌</a:t>
            </a:r>
            <a:r>
              <a:rPr lang="zh-TW" altLang="en-US" dirty="0" smtClean="0">
                <a:latin typeface="華康棒棒體W5(P)" panose="040F0500000000000000" pitchFamily="82" charset="-120"/>
                <a:ea typeface="華康棒棒體W5(P)" panose="040F0500000000000000" pitchFamily="82" charset="-120"/>
              </a:rPr>
              <a:t>邨的圍牆，</a:t>
            </a:r>
            <a:r>
              <a:rPr lang="en-US" altLang="zh-TW" dirty="0" smtClean="0">
                <a:latin typeface="華康棒棒體W5(P)" panose="040F0500000000000000" pitchFamily="82" charset="-120"/>
                <a:ea typeface="華康棒棒體W5(P)" panose="040F0500000000000000" pitchFamily="82" charset="-120"/>
              </a:rPr>
              <a:t/>
            </a:r>
            <a:br>
              <a:rPr lang="en-US" altLang="zh-TW" dirty="0" smtClean="0">
                <a:latin typeface="華康棒棒體W5(P)" panose="040F0500000000000000" pitchFamily="82" charset="-120"/>
                <a:ea typeface="華康棒棒體W5(P)" panose="040F0500000000000000" pitchFamily="82" charset="-120"/>
              </a:rPr>
            </a:br>
            <a:r>
              <a:rPr lang="zh-TW" altLang="en-US" dirty="0" smtClean="0">
                <a:latin typeface="華康棒棒體W5(P)" panose="040F0500000000000000" pitchFamily="82" charset="-120"/>
                <a:ea typeface="華康棒棒體W5(P)" panose="040F0500000000000000" pitchFamily="82" charset="-120"/>
              </a:rPr>
              <a:t>並用相機拍照紀錄。</a:t>
            </a:r>
            <a:endParaRPr lang="zh-HK" altLang="en-US" dirty="0">
              <a:latin typeface="華康棒棒體W5(P)" panose="040F0500000000000000" pitchFamily="82" charset="-120"/>
              <a:ea typeface="華康棒棒體W5(P)" panose="040F0500000000000000" pitchFamily="82" charset="-120"/>
            </a:endParaRPr>
          </a:p>
        </p:txBody>
      </p:sp>
      <p:pic>
        <p:nvPicPr>
          <p:cNvPr id="1026" name="Picture 2" descr="カメラで撮影をしている人のイラスト | かわいいフリー素材集 いらすとや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975" y="2016368"/>
            <a:ext cx="2723092" cy="3351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187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8884" y="133162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華康棒棒體W5(P)" panose="040F0500000000000000" pitchFamily="82" charset="-120"/>
                <a:ea typeface="華康棒棒體W5(P)" panose="040F0500000000000000" pitchFamily="82" charset="-120"/>
              </a:rPr>
              <a:t>比一比</a:t>
            </a:r>
            <a:r>
              <a:rPr lang="zh-TW" altLang="en-US" dirty="0">
                <a:latin typeface="華康棒棒體W5(P)" panose="040F0500000000000000" pitchFamily="82" charset="-120"/>
                <a:ea typeface="華康棒棒體W5(P)" panose="040F0500000000000000" pitchFamily="82" charset="-120"/>
              </a:rPr>
              <a:t>：</a:t>
            </a:r>
            <a:endParaRPr lang="zh-HK" altLang="en-US" dirty="0">
              <a:latin typeface="華康棒棒體W5(P)" panose="040F0500000000000000" pitchFamily="82" charset="-120"/>
              <a:ea typeface="華康棒棒體W5(P)" panose="040F0500000000000000" pitchFamily="82" charset="-12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5229538"/>
              </p:ext>
            </p:extLst>
          </p:nvPr>
        </p:nvGraphicFramePr>
        <p:xfrm>
          <a:off x="2221121" y="5045021"/>
          <a:ext cx="8115518" cy="149961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057759">
                  <a:extLst>
                    <a:ext uri="{9D8B030D-6E8A-4147-A177-3AD203B41FA5}">
                      <a16:colId xmlns:a16="http://schemas.microsoft.com/office/drawing/2014/main" val="1340058238"/>
                    </a:ext>
                  </a:extLst>
                </a:gridCol>
                <a:gridCol w="4057759">
                  <a:extLst>
                    <a:ext uri="{9D8B030D-6E8A-4147-A177-3AD203B41FA5}">
                      <a16:colId xmlns:a16="http://schemas.microsoft.com/office/drawing/2014/main" val="4195635107"/>
                    </a:ext>
                  </a:extLst>
                </a:gridCol>
              </a:tblGrid>
              <a:tr h="575962">
                <a:tc>
                  <a:txBody>
                    <a:bodyPr/>
                    <a:lstStyle/>
                    <a:p>
                      <a: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TW" altLang="en-US" sz="3600" kern="1200" dirty="0" smtClean="0">
                          <a:solidFill>
                            <a:schemeClr val="tx1"/>
                          </a:solidFill>
                          <a:latin typeface="華康棒棒體W5(P)" panose="040F0500000000000000" pitchFamily="82" charset="-120"/>
                          <a:ea typeface="華康棒棒體W5(P)" panose="040F0500000000000000" pitchFamily="82" charset="-120"/>
                          <a:cs typeface="+mj-cs"/>
                        </a:rPr>
                        <a:t>萬里長城</a:t>
                      </a:r>
                      <a:endParaRPr lang="zh-HK" altLang="en-US" sz="3600" kern="1200" dirty="0">
                        <a:solidFill>
                          <a:schemeClr val="tx1"/>
                        </a:solidFill>
                        <a:latin typeface="華康棒棒體W5(P)" panose="040F0500000000000000" pitchFamily="82" charset="-120"/>
                        <a:ea typeface="華康棒棒體W5(P)" panose="040F0500000000000000" pitchFamily="82" charset="-120"/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TW" altLang="en-US" sz="3600" b="1" kern="1200" dirty="0" smtClean="0">
                          <a:solidFill>
                            <a:schemeClr val="tx1"/>
                          </a:solidFill>
                          <a:latin typeface="華康棒棒體W5(P)" panose="040F0500000000000000" pitchFamily="82" charset="-120"/>
                          <a:ea typeface="華康棒棒體W5(P)" panose="040F0500000000000000" pitchFamily="82" charset="-120"/>
                          <a:cs typeface="+mj-cs"/>
                        </a:rPr>
                        <a:t>葵涌邨的圍牆</a:t>
                      </a:r>
                      <a:endParaRPr lang="zh-HK" altLang="en-US" sz="3600" b="1" kern="1200" dirty="0">
                        <a:solidFill>
                          <a:schemeClr val="tx1"/>
                        </a:solidFill>
                        <a:latin typeface="華康棒棒體W5(P)" panose="040F0500000000000000" pitchFamily="82" charset="-120"/>
                        <a:ea typeface="華康棒棒體W5(P)" panose="040F0500000000000000" pitchFamily="82" charset="-120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4003272"/>
                  </a:ext>
                </a:extLst>
              </a:tr>
              <a:tr h="27452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0" kern="1200" dirty="0" smtClean="0">
                          <a:solidFill>
                            <a:schemeClr val="tx1"/>
                          </a:solidFill>
                          <a:latin typeface="華康棒棒體W5(P)" panose="040F0500000000000000" pitchFamily="82" charset="-120"/>
                          <a:ea typeface="華康棒棒體W5(P)" panose="040F0500000000000000" pitchFamily="82" charset="-120"/>
                          <a:cs typeface="+mj-cs"/>
                        </a:rPr>
                        <a:t>很長、很高</a:t>
                      </a:r>
                      <a:endParaRPr lang="zh-HK" altLang="en-US" sz="2400" b="0" kern="1200" dirty="0">
                        <a:solidFill>
                          <a:schemeClr val="tx1"/>
                        </a:solidFill>
                        <a:latin typeface="華康棒棒體W5(P)" panose="040F0500000000000000" pitchFamily="82" charset="-120"/>
                        <a:ea typeface="華康棒棒體W5(P)" panose="040F0500000000000000" pitchFamily="82" charset="-120"/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0" kern="1200" dirty="0" smtClean="0">
                          <a:solidFill>
                            <a:schemeClr val="tx1"/>
                          </a:solidFill>
                          <a:latin typeface="華康棒棒體W5(P)" panose="040F0500000000000000" pitchFamily="82" charset="-120"/>
                          <a:ea typeface="華康棒棒體W5(P)" panose="040F0500000000000000" pitchFamily="82" charset="-120"/>
                          <a:cs typeface="+mj-cs"/>
                        </a:rPr>
                        <a:t>比較矮</a:t>
                      </a:r>
                      <a:endParaRPr lang="en-US" altLang="zh-TW" sz="2400" b="0" kern="1200" dirty="0" smtClean="0">
                        <a:solidFill>
                          <a:schemeClr val="tx1"/>
                        </a:solidFill>
                        <a:latin typeface="華康棒棒體W5(P)" panose="040F0500000000000000" pitchFamily="82" charset="-120"/>
                        <a:ea typeface="華康棒棒體W5(P)" panose="040F0500000000000000" pitchFamily="82" charset="-120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4863176"/>
                  </a:ext>
                </a:extLst>
              </a:tr>
              <a:tr h="27452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0" kern="1200" dirty="0" smtClean="0">
                          <a:solidFill>
                            <a:schemeClr val="tx1"/>
                          </a:solidFill>
                          <a:latin typeface="華康棒棒體W5(P)" panose="040F0500000000000000" pitchFamily="82" charset="-120"/>
                          <a:ea typeface="華康棒棒體W5(P)" panose="040F0500000000000000" pitchFamily="82" charset="-120"/>
                          <a:cs typeface="+mj-cs"/>
                        </a:rPr>
                        <a:t>用來保護古代的人</a:t>
                      </a:r>
                      <a:endParaRPr lang="zh-HK" altLang="en-US" sz="2400" b="0" kern="1200" dirty="0">
                        <a:solidFill>
                          <a:schemeClr val="tx1"/>
                        </a:solidFill>
                        <a:latin typeface="華康棒棒體W5(P)" panose="040F0500000000000000" pitchFamily="82" charset="-120"/>
                        <a:ea typeface="華康棒棒體W5(P)" panose="040F0500000000000000" pitchFamily="82" charset="-120"/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HK" sz="2400" b="0" kern="1200" dirty="0" smtClean="0">
                          <a:solidFill>
                            <a:schemeClr val="tx1"/>
                          </a:solidFill>
                          <a:latin typeface="華康棒棒體W5(P)" panose="040F0500000000000000" pitchFamily="82" charset="-120"/>
                          <a:ea typeface="華康棒棒體W5(P)" panose="040F0500000000000000" pitchFamily="82" charset="-120"/>
                          <a:cs typeface="+mj-cs"/>
                        </a:rPr>
                        <a:t>用來保護我們和分隔空間</a:t>
                      </a:r>
                      <a:endParaRPr lang="en-US" altLang="zh-TW" sz="2400" b="0" kern="1200" dirty="0" smtClean="0">
                        <a:solidFill>
                          <a:schemeClr val="tx1"/>
                        </a:solidFill>
                        <a:latin typeface="華康棒棒體W5(P)" panose="040F0500000000000000" pitchFamily="82" charset="-120"/>
                        <a:ea typeface="華康棒棒體W5(P)" panose="040F0500000000000000" pitchFamily="82" charset="-120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25056"/>
                  </a:ext>
                </a:extLst>
              </a:tr>
            </a:tbl>
          </a:graphicData>
        </a:graphic>
      </p:graphicFrame>
      <p:pic>
        <p:nvPicPr>
          <p:cNvPr id="6146" name="Picture 2" descr="百葵樓與合葵樓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344" y="1210485"/>
            <a:ext cx="4774471" cy="352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中國】萬里長城怎麼玩？萬里長城交通、景點一日遊、門票、周邊景點行程完整介紹！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32669"/>
            <a:ext cx="5248484" cy="3498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56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09846" y="1502618"/>
            <a:ext cx="6682154" cy="1325563"/>
          </a:xfrm>
        </p:spPr>
        <p:txBody>
          <a:bodyPr>
            <a:noAutofit/>
          </a:bodyPr>
          <a:lstStyle/>
          <a:p>
            <a:r>
              <a:rPr lang="zh-TW" altLang="en-US" sz="3600" dirty="0">
                <a:latin typeface="華康棒棒體W5(P)" panose="040F0500000000000000" pitchFamily="82" charset="-120"/>
                <a:ea typeface="華康棒棒體W5(P)" panose="040F0500000000000000" pitchFamily="82" charset="-120"/>
              </a:rPr>
              <a:t>當時未有</a:t>
            </a:r>
            <a:r>
              <a:rPr lang="zh-TW" altLang="en-US" sz="3600" dirty="0" smtClean="0">
                <a:latin typeface="華康棒棒體W5(P)" panose="040F0500000000000000" pitchFamily="82" charset="-120"/>
                <a:ea typeface="華康棒棒體W5(P)" panose="040F0500000000000000" pitchFamily="82" charset="-120"/>
              </a:rPr>
              <a:t>現代先進</a:t>
            </a:r>
            <a:r>
              <a:rPr lang="zh-TW" altLang="en-US" sz="3600" dirty="0">
                <a:latin typeface="華康棒棒體W5(P)" panose="040F0500000000000000" pitchFamily="82" charset="-120"/>
                <a:ea typeface="華康棒棒體W5(P)" panose="040F0500000000000000" pitchFamily="82" charset="-120"/>
              </a:rPr>
              <a:t>的建築技術，人們能徒手把磚頭搬運到崎嶇的陡坡並製造出如此宏偉的建築，實在偉大。</a:t>
            </a:r>
            <a:endParaRPr lang="zh-HK" altLang="en-US" sz="3600" dirty="0">
              <a:latin typeface="華康棒棒體W5(P)" panose="040F0500000000000000" pitchFamily="82" charset="-120"/>
              <a:ea typeface="華康棒棒體W5(P)" panose="040F0500000000000000" pitchFamily="82" charset="-120"/>
            </a:endParaRPr>
          </a:p>
        </p:txBody>
      </p:sp>
      <p:pic>
        <p:nvPicPr>
          <p:cNvPr id="5122" name="Picture 2" descr="什麼是紅磚？ - 立昌窯業股份有限公司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974" b="100000" l="191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0917" y="3646071"/>
            <a:ext cx="3374921" cy="224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206" y="1502618"/>
            <a:ext cx="4984653" cy="4971773"/>
          </a:xfrm>
          <a:prstGeom prst="rect">
            <a:avLst/>
          </a:prstGeom>
        </p:spPr>
      </p:pic>
      <p:pic>
        <p:nvPicPr>
          <p:cNvPr id="5130" name="Picture 10" descr="劳动节辛苦的各行业工作人员元素素材下载-正版素材401698560-摄图网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895" b="41118" l="3256" r="327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86" t="9266" r="68067" b="56969"/>
          <a:stretch/>
        </p:blipFill>
        <p:spPr bwMode="auto">
          <a:xfrm>
            <a:off x="8965838" y="4518982"/>
            <a:ext cx="2166424" cy="1955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99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154</Words>
  <Application>Microsoft Office PowerPoint</Application>
  <PresentationFormat>寬螢幕</PresentationFormat>
  <Paragraphs>18</Paragraphs>
  <Slides>10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7" baseType="lpstr">
      <vt:lpstr>華康棒棒體W5(P)</vt:lpstr>
      <vt:lpstr>新細明體</vt:lpstr>
      <vt:lpstr>Arial</vt:lpstr>
      <vt:lpstr>Calibri</vt:lpstr>
      <vt:lpstr>Calibri Light</vt:lpstr>
      <vt:lpstr>Wingdings</vt:lpstr>
      <vt:lpstr>Office 佈景主題</vt:lpstr>
      <vt:lpstr>「守護者行動」（一） 萬里長城</vt:lpstr>
      <vt:lpstr>小朋友，你還記得這是中國哪個景點嗎？</vt:lpstr>
      <vt:lpstr>位於北京的萬里長城</vt:lpstr>
      <vt:lpstr>你覺得長城像甚麼？它有什麼作用呢？</vt:lpstr>
      <vt:lpstr>除了長城，我們身邊也有「牆」嗎？</vt:lpstr>
      <vt:lpstr>葵涌邨外面的圍牆</vt:lpstr>
      <vt:lpstr>讓我們一同到外面觀察葵涌邨的圍牆， 並用相機拍照紀錄。</vt:lpstr>
      <vt:lpstr>比一比：</vt:lpstr>
      <vt:lpstr>當時未有現代先進的建築技術，人們能徒手把磚頭搬運到崎嶇的陡坡並製造出如此宏偉的建築，實在偉大。</vt:lpstr>
      <vt:lpstr>萬里長城在中國文化中的意義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「守護者行動」（一） 萬里長城</dc:title>
  <dc:creator>User</dc:creator>
  <cp:lastModifiedBy>User</cp:lastModifiedBy>
  <cp:revision>17</cp:revision>
  <dcterms:created xsi:type="dcterms:W3CDTF">2026-02-11T08:26:33Z</dcterms:created>
  <dcterms:modified xsi:type="dcterms:W3CDTF">2026-02-25T08:09:57Z</dcterms:modified>
</cp:coreProperties>
</file>